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notesMasterIdLst>
    <p:notesMasterId r:id="rId17"/>
  </p:notesMasterIdLst>
  <p:sldIdLst>
    <p:sldId id="295" r:id="rId2"/>
    <p:sldId id="323" r:id="rId3"/>
    <p:sldId id="324" r:id="rId4"/>
    <p:sldId id="296" r:id="rId5"/>
    <p:sldId id="303" r:id="rId6"/>
    <p:sldId id="288" r:id="rId7"/>
    <p:sldId id="306" r:id="rId8"/>
    <p:sldId id="307" r:id="rId9"/>
    <p:sldId id="308" r:id="rId10"/>
    <p:sldId id="327" r:id="rId11"/>
    <p:sldId id="326" r:id="rId12"/>
    <p:sldId id="319" r:id="rId13"/>
    <p:sldId id="320" r:id="rId14"/>
    <p:sldId id="311" r:id="rId15"/>
    <p:sldId id="321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AEF2ED-CA80-4656-983D-14BCC1083476}" type="datetimeFigureOut">
              <a:rPr lang="pl-PL"/>
              <a:pPr>
                <a:defRPr/>
              </a:pPr>
              <a:t>2016-05-09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26D273-E4EA-4D31-8749-6DDADB750B3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4F1A-0F01-4DD0-A760-B975ED983EE7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84C2E-6DF0-42D5-B91E-53BDA73FAB1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32B9-B55E-4C06-A7A2-4089C4E45730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9C85-E9D7-497F-8D33-5FEFA07E681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B640-228E-4F7C-A50E-FA20EA5EB417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F553-9A72-4586-BE02-65600892F64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2CAA-6097-40B1-A68E-8BBF9788E9FF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87AAF-021C-4E9A-9A41-495CE7B03E4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7F89-5F93-4316-AC30-E5FB745D4DC6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65244-3115-4AC3-933D-17DC817D46B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AE65-9499-4B32-B8C8-55BBC7498F9A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00E4D-25F2-4A96-98E6-326EDB361C3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F2614-8F34-45E0-8BC8-9654D9BBB6E6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C7C8-CDAB-4E53-ABAE-D73FC76CC68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DCA6-9F64-4019-A177-CEFC86B62417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789B-73ED-4911-A47C-B27C1373242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F1A18-4D99-48C8-9E0E-12107C430074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89EA-5D40-4B47-9039-5AF9E33676A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A4C6-B3A6-4908-B69B-D99F25ECD85D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EFC5-97EB-4916-AB16-9E84B34C0C2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713C-CC93-46F2-9D65-4F27CF6929B5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9088-6C46-4523-AB87-6093B17514F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F26ECD-F474-41F8-B06A-FC20799DC6E7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220BE2-09C8-4E34-8698-D09F19DADC2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284163" y="549275"/>
            <a:ext cx="8575675" cy="4348163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  <a:t>Koordynowana Ambulatoryjna</a:t>
            </a:r>
            <a:br>
              <a:rPr lang="pl-PL" altLang="pl-P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</a:br>
            <a:r>
              <a:rPr lang="pl-PL" altLang="pl-P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  <a:t>Opieka Zdrowotna</a:t>
            </a:r>
            <a:br>
              <a:rPr lang="pl-PL" alt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</a:br>
            <a:br>
              <a:rPr lang="pl-PL" altLang="pl-PL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</a:br>
            <a:br>
              <a:rPr lang="pl-PL" altLang="pl-PL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od idei do wdrożeń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altLang="pl-PL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>
          <a:xfrm>
            <a:off x="527451" y="3782624"/>
            <a:ext cx="1794119" cy="596886"/>
          </a:xfrm>
        </p:spPr>
        <p:txBody>
          <a:bodyPr/>
          <a:lstStyle/>
          <a:p>
            <a:pPr algn="l" eaLnBrk="1" hangingPunct="1">
              <a:lnSpc>
                <a:spcPct val="60000"/>
              </a:lnSpc>
            </a:pPr>
            <a:endParaRPr lang="pl-PL" altLang="pl-PL" sz="1800">
              <a:solidFill>
                <a:srgbClr val="000000"/>
              </a:solidFill>
              <a:ea typeface="Cambria Math" pitchFamily="18" charset="0"/>
              <a:cs typeface="Cambria Math" pitchFamily="18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lang="pl-PL" altLang="pl-PL" sz="1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mbria Math" pitchFamily="18" charset="0"/>
                <a:cs typeface="Cambria Math" pitchFamily="18" charset="0"/>
              </a:rPr>
              <a:t>Andrzej Zapaśnik</a:t>
            </a:r>
            <a:endParaRPr lang="pl-PL" altLang="pl-PL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3076" name="Podtytuł 2"/>
          <p:cNvSpPr txBox="1">
            <a:spLocks/>
          </p:cNvSpPr>
          <p:nvPr/>
        </p:nvSpPr>
        <p:spPr bwMode="auto">
          <a:xfrm>
            <a:off x="1670761" y="5934293"/>
            <a:ext cx="6400800" cy="427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rgbClr val="FF9900"/>
              </a:buClr>
              <a:buFont typeface="CommonBullets"/>
              <a:buNone/>
            </a:pPr>
            <a:endParaRPr lang="pl-PL" altLang="pl-PL" dirty="0">
              <a:solidFill>
                <a:srgbClr val="FFFFFF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ctr">
              <a:spcBef>
                <a:spcPct val="20000"/>
              </a:spcBef>
              <a:buClr>
                <a:srgbClr val="FF9900"/>
              </a:buClr>
              <a:buFont typeface="CommonBullets"/>
              <a:buNone/>
            </a:pPr>
            <a:r>
              <a:rPr lang="pl-PL" altLang="pl-PL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Wrocław  09.05.2016 r.</a:t>
            </a:r>
          </a:p>
        </p:txBody>
      </p:sp>
      <p:pic>
        <p:nvPicPr>
          <p:cNvPr id="2054" name="Obraz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271" y="4724608"/>
            <a:ext cx="2481142" cy="167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Obraz 79" descr="C:\Users\Andrzej\Desktop\Logo GUMe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132" y="4724608"/>
            <a:ext cx="1661746" cy="1816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Wdrożenia OK w Polsce - inicjatywa „odgórna”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4300" b="1" dirty="0"/>
              <a:t>NFZ</a:t>
            </a:r>
          </a:p>
          <a:p>
            <a:pPr>
              <a:lnSpc>
                <a:spcPct val="200000"/>
              </a:lnSpc>
            </a:pP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Pakiet onkologiczny – </a:t>
            </a:r>
            <a:r>
              <a:rPr lang="pl-PL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koordynator opieki</a:t>
            </a:r>
            <a:endParaRPr lang="pl-PL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pl-PL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Pilotaż OOK w POZ przez NFZ/BŚ</a:t>
            </a:r>
          </a:p>
          <a:p>
            <a:pPr>
              <a:lnSpc>
                <a:spcPct val="200000"/>
              </a:lnSpc>
            </a:pP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Pilotaż KOC – z poziomu szpitala !!!</a:t>
            </a:r>
          </a:p>
          <a:p>
            <a:pPr>
              <a:lnSpc>
                <a:spcPct val="200000"/>
              </a:lnSpc>
            </a:pPr>
            <a:r>
              <a:rPr lang="pl-PL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Pilotaż KOG – z poziomu ???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l-PL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AOTM</a:t>
            </a:r>
          </a:p>
          <a:p>
            <a:pPr>
              <a:lnSpc>
                <a:spcPct val="200000"/>
              </a:lnSpc>
            </a:pPr>
            <a:r>
              <a:rPr lang="pl-PL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Pilotaż OZW, psychiatria, opieka ortopedyczna, RZS ???</a:t>
            </a:r>
          </a:p>
          <a:p>
            <a:pPr marL="0" indent="0">
              <a:buNone/>
            </a:pPr>
            <a:endParaRPr lang="pl-PL" sz="1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450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Pozostałe opracowania i wdrożenia w Polsce - inicjatywa „oddolna”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pPr>
              <a:lnSpc>
                <a:spcPct val="170000"/>
              </a:lnSpc>
            </a:pP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GUMed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pilotaż OK   w zaawansowanym POCHP </a:t>
            </a:r>
          </a:p>
          <a:p>
            <a:pPr>
              <a:lnSpc>
                <a:spcPct val="170000"/>
              </a:lnSpc>
            </a:pP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GUMed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pilotaż OK w cukrzycy t.1 u dzieci</a:t>
            </a:r>
          </a:p>
          <a:p>
            <a:pPr>
              <a:lnSpc>
                <a:spcPct val="170000"/>
              </a:lnSpc>
            </a:pPr>
            <a:r>
              <a:rPr lang="pl-PL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Pomorskie Partnerstwo na rzecz Zintegrowanej Opieki Zdrowotnej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70000"/>
              </a:lnSpc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PTO - </a:t>
            </a: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</a:t>
            </a:r>
          </a:p>
          <a:p>
            <a:pPr>
              <a:lnSpc>
                <a:spcPct val="170000"/>
              </a:lnSpc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CMD Siedlce – model ABCD</a:t>
            </a:r>
          </a:p>
          <a:p>
            <a:pPr>
              <a:lnSpc>
                <a:spcPct val="170000"/>
              </a:lnSpc>
            </a:pP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Centermed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Tarnów – opieka senioralna</a:t>
            </a:r>
          </a:p>
          <a:p>
            <a:pPr>
              <a:lnSpc>
                <a:spcPct val="170000"/>
              </a:lnSpc>
            </a:pP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BaltiMed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Gdańsk – KAOZ dla NT i DM t.2</a:t>
            </a:r>
          </a:p>
          <a:p>
            <a:pPr marL="0" indent="0">
              <a:buNone/>
            </a:pPr>
            <a:endParaRPr lang="pl-PL" sz="1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596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FFFF00"/>
                </a:solidFill>
              </a:rPr>
              <a:t>  </a:t>
            </a:r>
            <a:r>
              <a:rPr lang="pl-PL" altLang="pl-PL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KAOZ w NT i DM t.2  </a:t>
            </a:r>
            <a:endParaRPr lang="pl-PL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512277"/>
            <a:ext cx="7772400" cy="4287390"/>
          </a:xfrm>
        </p:spPr>
        <p:txBody>
          <a:bodyPr/>
          <a:lstStyle/>
          <a:p>
            <a:pPr marL="0" indent="0" latinLnBrk="0">
              <a:buNone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oparte o  zaangażowanie pacjenta, wspieranego przez pracę zespołu:  </a:t>
            </a:r>
          </a:p>
          <a:p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koordynatora,</a:t>
            </a:r>
          </a:p>
          <a:p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pielęgniarki POZ,</a:t>
            </a:r>
          </a:p>
          <a:p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lekarza POZ,</a:t>
            </a:r>
          </a:p>
          <a:p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lekarza specjalisty.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817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l-PL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altLang="pl-PL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pilotażu</a:t>
            </a:r>
            <a:endParaRPr lang="pl-PL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7539" y="1318846"/>
            <a:ext cx="8229600" cy="4510454"/>
          </a:xfrm>
        </p:spPr>
        <p:txBody>
          <a:bodyPr/>
          <a:lstStyle/>
          <a:p>
            <a:pPr>
              <a:spcBef>
                <a:spcPts val="533"/>
              </a:spcBef>
              <a:spcAft>
                <a:spcPts val="1067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Wypracowanie zasad  pracy zespołu </a:t>
            </a:r>
          </a:p>
          <a:p>
            <a:pPr>
              <a:spcBef>
                <a:spcPts val="533"/>
              </a:spcBef>
              <a:spcAft>
                <a:spcPts val="1067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Optymalizacja czasu pracy lekarza    </a:t>
            </a:r>
          </a:p>
          <a:p>
            <a:pPr>
              <a:spcBef>
                <a:spcPts val="533"/>
              </a:spcBef>
              <a:spcAft>
                <a:spcPts val="1067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Optymalizacja </a:t>
            </a: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zachowań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pacjenta </a:t>
            </a:r>
          </a:p>
          <a:p>
            <a:pPr>
              <a:spcBef>
                <a:spcPts val="533"/>
              </a:spcBef>
              <a:spcAft>
                <a:spcPts val="1067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Opracowanie dokumentacji medycznej </a:t>
            </a:r>
          </a:p>
          <a:p>
            <a:pPr>
              <a:spcBef>
                <a:spcPts val="533"/>
              </a:spcBef>
              <a:spcAft>
                <a:spcPts val="1067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Opracowanie platformy informatycznej </a:t>
            </a:r>
          </a:p>
          <a:p>
            <a:pPr>
              <a:spcBef>
                <a:spcPts val="533"/>
              </a:spcBef>
              <a:spcAft>
                <a:spcPts val="1067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Policzenie kosztów opieki opartej o wytyczne EBM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875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0"/>
            <a:ext cx="6791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68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628" y="-165957"/>
            <a:ext cx="6859857" cy="7482432"/>
          </a:xfrm>
        </p:spPr>
      </p:pic>
    </p:spTree>
    <p:extLst>
      <p:ext uri="{BB962C8B-B14F-4D97-AF65-F5344CB8AC3E}">
        <p14:creationId xmlns:p14="http://schemas.microsoft.com/office/powerpoint/2010/main" val="129357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Doświadczenia Przychodni  </a:t>
            </a:r>
            <a:r>
              <a:rPr lang="pl-PL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BaltiMed</a:t>
            </a:r>
            <a:br>
              <a:rPr lang="pl-PL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„Abonament na zdrowie” 1994-1998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profilaktyczne: cytologia, mammografia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Profilaktyczne  badanie okresowe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 dyspanseryjne + poradnictwo czynne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Pełna diagnostyka ambulatoryjna oraz dostęp do konsultacji specjalistycznych i rehabilitacji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Koordynacja opieki  z poziomu gabinetu internistycznego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394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Doświadczenia Pomorza  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Urząd Wojewódzki 1997-99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powierzony dla gmin Trójmiasta (POZ+AOS+REH) oraz 11 gmin wiejskich (+SZP)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pl-PL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PRKCh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1999-2003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interdyscyplinarny (POZ+AOS+REH)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595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e tekstowe 3082"/>
          <p:cNvSpPr txBox="1">
            <a:spLocks noChangeArrowheads="1"/>
          </p:cNvSpPr>
          <p:nvPr/>
        </p:nvSpPr>
        <p:spPr bwMode="auto">
          <a:xfrm>
            <a:off x="782638" y="487363"/>
            <a:ext cx="3929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  <a:t> </a:t>
            </a:r>
            <a:r>
              <a:rPr lang="pl-PL" alt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  <a:cs typeface="Cambria Math" pitchFamily="18" charset="0"/>
              </a:rPr>
              <a:t>Projekt KAOZ</a:t>
            </a:r>
            <a:endParaRPr lang="pl-PL" altLang="pl-PL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pole tekstowe 78"/>
          <p:cNvSpPr txBox="1">
            <a:spLocks noChangeArrowheads="1"/>
          </p:cNvSpPr>
          <p:nvPr/>
        </p:nvSpPr>
        <p:spPr bwMode="auto">
          <a:xfrm>
            <a:off x="5795963" y="47339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/>
          </a:p>
        </p:txBody>
      </p:sp>
      <p:sp>
        <p:nvSpPr>
          <p:cNvPr id="6148" name="pole tekstowe 79"/>
          <p:cNvSpPr txBox="1">
            <a:spLocks noChangeArrowheads="1"/>
          </p:cNvSpPr>
          <p:nvPr/>
        </p:nvSpPr>
        <p:spPr bwMode="auto">
          <a:xfrm>
            <a:off x="5837238" y="4310063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/>
          </a:p>
        </p:txBody>
      </p:sp>
      <p:cxnSp>
        <p:nvCxnSpPr>
          <p:cNvPr id="6149" name="Łącznik prosty ze strzałką 65"/>
          <p:cNvCxnSpPr>
            <a:cxnSpLocks noChangeShapeType="1"/>
          </p:cNvCxnSpPr>
          <p:nvPr/>
        </p:nvCxnSpPr>
        <p:spPr bwMode="auto">
          <a:xfrm>
            <a:off x="7415213" y="3986213"/>
            <a:ext cx="4762" cy="614362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50" name="Łącznik prosty ze strzałką 71"/>
          <p:cNvCxnSpPr>
            <a:cxnSpLocks noChangeShapeType="1"/>
          </p:cNvCxnSpPr>
          <p:nvPr/>
        </p:nvCxnSpPr>
        <p:spPr bwMode="auto">
          <a:xfrm flipV="1">
            <a:off x="6492875" y="3995738"/>
            <a:ext cx="0" cy="590550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51" name="Łącznik prosty ze strzałką 117"/>
          <p:cNvCxnSpPr>
            <a:cxnSpLocks noChangeShapeType="1"/>
          </p:cNvCxnSpPr>
          <p:nvPr/>
        </p:nvCxnSpPr>
        <p:spPr bwMode="auto">
          <a:xfrm flipV="1">
            <a:off x="1047750" y="3135313"/>
            <a:ext cx="1001713" cy="14287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52" name="Łącznik prosty ze strzałką 118"/>
          <p:cNvCxnSpPr>
            <a:cxnSpLocks noChangeShapeType="1"/>
            <a:endCxn id="33" idx="1"/>
          </p:cNvCxnSpPr>
          <p:nvPr/>
        </p:nvCxnSpPr>
        <p:spPr bwMode="auto">
          <a:xfrm>
            <a:off x="3719513" y="2809875"/>
            <a:ext cx="2271712" cy="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triangle" w="med" len="med"/>
          </a:ln>
        </p:spPr>
      </p:cxnSp>
      <p:sp>
        <p:nvSpPr>
          <p:cNvPr id="28" name="Prostokąt 27"/>
          <p:cNvSpPr/>
          <p:nvPr/>
        </p:nvSpPr>
        <p:spPr bwMode="auto">
          <a:xfrm>
            <a:off x="2074863" y="2809875"/>
            <a:ext cx="1647825" cy="731838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POZ</a:t>
            </a:r>
          </a:p>
        </p:txBody>
      </p:sp>
      <p:sp>
        <p:nvSpPr>
          <p:cNvPr id="33" name="Prostokąt 32"/>
          <p:cNvSpPr/>
          <p:nvPr/>
        </p:nvSpPr>
        <p:spPr bwMode="auto">
          <a:xfrm>
            <a:off x="5991225" y="2465388"/>
            <a:ext cx="1758950" cy="688975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AOS - </a:t>
            </a:r>
            <a:r>
              <a:rPr lang="pl-PL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6155" name="pole tekstowe 10"/>
          <p:cNvSpPr txBox="1">
            <a:spLocks noChangeArrowheads="1"/>
          </p:cNvSpPr>
          <p:nvPr/>
        </p:nvSpPr>
        <p:spPr bwMode="auto">
          <a:xfrm>
            <a:off x="876300" y="17399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/>
          </a:p>
        </p:txBody>
      </p:sp>
      <p:sp>
        <p:nvSpPr>
          <p:cNvPr id="14" name="Uśmiechnięta buźka 13"/>
          <p:cNvSpPr/>
          <p:nvPr/>
        </p:nvSpPr>
        <p:spPr bwMode="auto">
          <a:xfrm>
            <a:off x="693738" y="2382838"/>
            <a:ext cx="365125" cy="428625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l-P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rójkąt równoramienny 14"/>
          <p:cNvSpPr/>
          <p:nvPr/>
        </p:nvSpPr>
        <p:spPr bwMode="auto">
          <a:xfrm>
            <a:off x="544513" y="2811463"/>
            <a:ext cx="641350" cy="809625"/>
          </a:xfrm>
          <a:prstGeom prst="triangle">
            <a:avLst>
              <a:gd name="adj" fmla="val 5252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l-P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Prostokąt 50"/>
          <p:cNvSpPr/>
          <p:nvPr/>
        </p:nvSpPr>
        <p:spPr bwMode="auto">
          <a:xfrm>
            <a:off x="2535238" y="4586288"/>
            <a:ext cx="942975" cy="884237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24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Dgn</a:t>
            </a:r>
            <a:r>
              <a:rPr lang="pl-PL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KAOZ</a:t>
            </a:r>
          </a:p>
        </p:txBody>
      </p:sp>
      <p:sp>
        <p:nvSpPr>
          <p:cNvPr id="52" name="Prostokąt 51"/>
          <p:cNvSpPr/>
          <p:nvPr/>
        </p:nvSpPr>
        <p:spPr bwMode="auto">
          <a:xfrm>
            <a:off x="4035425" y="1446213"/>
            <a:ext cx="1647825" cy="688975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REH</a:t>
            </a:r>
          </a:p>
        </p:txBody>
      </p:sp>
      <p:cxnSp>
        <p:nvCxnSpPr>
          <p:cNvPr id="6160" name="Łącznik prosty ze strzałką 56"/>
          <p:cNvCxnSpPr>
            <a:cxnSpLocks noChangeShapeType="1"/>
          </p:cNvCxnSpPr>
          <p:nvPr/>
        </p:nvCxnSpPr>
        <p:spPr bwMode="auto">
          <a:xfrm flipV="1">
            <a:off x="2547938" y="3541713"/>
            <a:ext cx="0" cy="1049337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61" name="Łącznik prosty ze strzałką 59"/>
          <p:cNvCxnSpPr>
            <a:cxnSpLocks noChangeShapeType="1"/>
          </p:cNvCxnSpPr>
          <p:nvPr/>
        </p:nvCxnSpPr>
        <p:spPr bwMode="auto">
          <a:xfrm flipH="1">
            <a:off x="3486150" y="3571875"/>
            <a:ext cx="12700" cy="102870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62" name="Łącznik prosty 23"/>
          <p:cNvCxnSpPr>
            <a:cxnSpLocks noChangeShapeType="1"/>
            <a:endCxn id="28" idx="0"/>
          </p:cNvCxnSpPr>
          <p:nvPr/>
        </p:nvCxnSpPr>
        <p:spPr bwMode="auto">
          <a:xfrm>
            <a:off x="2898775" y="1790700"/>
            <a:ext cx="0" cy="1019175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none" w="sm" len="sm"/>
          </a:ln>
        </p:spPr>
      </p:cxnSp>
      <p:cxnSp>
        <p:nvCxnSpPr>
          <p:cNvPr id="6163" name="Łącznik prosty ze strzałką 66"/>
          <p:cNvCxnSpPr>
            <a:cxnSpLocks noChangeShapeType="1"/>
            <a:endCxn id="52" idx="1"/>
          </p:cNvCxnSpPr>
          <p:nvPr/>
        </p:nvCxnSpPr>
        <p:spPr bwMode="auto">
          <a:xfrm>
            <a:off x="2914650" y="1790700"/>
            <a:ext cx="1120775" cy="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64" name="Łącznik prosty 70"/>
          <p:cNvCxnSpPr>
            <a:cxnSpLocks noChangeShapeType="1"/>
          </p:cNvCxnSpPr>
          <p:nvPr/>
        </p:nvCxnSpPr>
        <p:spPr bwMode="auto">
          <a:xfrm flipH="1">
            <a:off x="5986463" y="1790700"/>
            <a:ext cx="4762" cy="671513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none" w="sm" len="sm"/>
          </a:ln>
        </p:spPr>
      </p:cxnSp>
      <p:cxnSp>
        <p:nvCxnSpPr>
          <p:cNvPr id="6165" name="Łącznik prosty ze strzałką 77"/>
          <p:cNvCxnSpPr>
            <a:cxnSpLocks noChangeShapeType="1"/>
            <a:endCxn id="52" idx="3"/>
          </p:cNvCxnSpPr>
          <p:nvPr/>
        </p:nvCxnSpPr>
        <p:spPr bwMode="auto">
          <a:xfrm flipH="1">
            <a:off x="5683250" y="1790700"/>
            <a:ext cx="317500" cy="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66" name="Łącznik prosty ze strzałką 33"/>
          <p:cNvCxnSpPr>
            <a:cxnSpLocks noChangeShapeType="1"/>
          </p:cNvCxnSpPr>
          <p:nvPr/>
        </p:nvCxnSpPr>
        <p:spPr bwMode="auto">
          <a:xfrm flipH="1">
            <a:off x="3719513" y="3068638"/>
            <a:ext cx="2255837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none" w="sm" len="sm"/>
            <a:tailEnd type="triangle" w="med" len="med"/>
          </a:ln>
        </p:spPr>
      </p:cxnSp>
      <p:sp>
        <p:nvSpPr>
          <p:cNvPr id="45" name="Prostokąt 44"/>
          <p:cNvSpPr/>
          <p:nvPr/>
        </p:nvSpPr>
        <p:spPr bwMode="auto">
          <a:xfrm>
            <a:off x="5988050" y="3297238"/>
            <a:ext cx="1758950" cy="688975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AOS - K</a:t>
            </a:r>
          </a:p>
        </p:txBody>
      </p:sp>
      <p:cxnSp>
        <p:nvCxnSpPr>
          <p:cNvPr id="6168" name="Łącznik prosty ze strzałką 45"/>
          <p:cNvCxnSpPr>
            <a:cxnSpLocks noChangeShapeType="1"/>
          </p:cNvCxnSpPr>
          <p:nvPr/>
        </p:nvCxnSpPr>
        <p:spPr bwMode="auto">
          <a:xfrm flipH="1">
            <a:off x="3719513" y="3541713"/>
            <a:ext cx="2255837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69" name="Łącznik prosty ze strzałką 46"/>
          <p:cNvCxnSpPr>
            <a:cxnSpLocks noChangeShapeType="1"/>
          </p:cNvCxnSpPr>
          <p:nvPr/>
        </p:nvCxnSpPr>
        <p:spPr bwMode="auto">
          <a:xfrm>
            <a:off x="3730625" y="3297238"/>
            <a:ext cx="2270125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none" w="sm" len="sm"/>
            <a:tailEnd type="triangle" w="med" len="med"/>
          </a:ln>
        </p:spPr>
      </p:cxnSp>
      <p:sp>
        <p:nvSpPr>
          <p:cNvPr id="50" name="Prostokąt 49"/>
          <p:cNvSpPr/>
          <p:nvPr/>
        </p:nvSpPr>
        <p:spPr bwMode="auto">
          <a:xfrm>
            <a:off x="6478588" y="4600575"/>
            <a:ext cx="944562" cy="882650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24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Dgn</a:t>
            </a:r>
            <a:r>
              <a:rPr lang="pl-PL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KAOZ</a:t>
            </a:r>
          </a:p>
        </p:txBody>
      </p:sp>
      <p:sp>
        <p:nvSpPr>
          <p:cNvPr id="54" name="Prostokąt 53"/>
          <p:cNvSpPr/>
          <p:nvPr/>
        </p:nvSpPr>
        <p:spPr bwMode="auto">
          <a:xfrm>
            <a:off x="6419850" y="995363"/>
            <a:ext cx="944563" cy="882650"/>
          </a:xfrm>
          <a:prstGeom prst="rect">
            <a:avLst/>
          </a:prstGeom>
          <a:solidFill>
            <a:srgbClr val="017ECB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24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Dgn</a:t>
            </a:r>
            <a:r>
              <a:rPr lang="pl-PL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KAOZ</a:t>
            </a:r>
          </a:p>
        </p:txBody>
      </p:sp>
      <p:cxnSp>
        <p:nvCxnSpPr>
          <p:cNvPr id="6172" name="Łącznik prosty ze strzałką 54"/>
          <p:cNvCxnSpPr>
            <a:cxnSpLocks noChangeShapeType="1"/>
          </p:cNvCxnSpPr>
          <p:nvPr/>
        </p:nvCxnSpPr>
        <p:spPr bwMode="auto">
          <a:xfrm>
            <a:off x="6432550" y="1889125"/>
            <a:ext cx="3175" cy="614363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173" name="Łącznik prosty ze strzałką 55"/>
          <p:cNvCxnSpPr>
            <a:cxnSpLocks noChangeShapeType="1"/>
          </p:cNvCxnSpPr>
          <p:nvPr/>
        </p:nvCxnSpPr>
        <p:spPr bwMode="auto">
          <a:xfrm flipV="1">
            <a:off x="7364413" y="1871663"/>
            <a:ext cx="0" cy="59055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„Filary”  KAOZ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2400"/>
              </a:spcBef>
              <a:buFont typeface="Wingdings" pitchFamily="2" charset="2"/>
              <a:buChar char="ü"/>
              <a:defRPr/>
            </a:pPr>
            <a:r>
              <a:rPr lang="pl-PL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Standaryzacja   procesów  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Wingdings" pitchFamily="2" charset="2"/>
              <a:buChar char="ü"/>
              <a:defRPr/>
            </a:pPr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Edukacja  personelu i pacjentów  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Wingdings" pitchFamily="2" charset="2"/>
              <a:buChar char="ü"/>
              <a:defRPr/>
            </a:pPr>
            <a:r>
              <a:rPr lang="pl-P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Informatyzacja przepływu danych</a:t>
            </a:r>
          </a:p>
          <a:p>
            <a:pPr>
              <a:lnSpc>
                <a:spcPct val="114000"/>
              </a:lnSpc>
              <a:spcBef>
                <a:spcPts val="2400"/>
              </a:spcBef>
              <a:buFont typeface="Wingdings" pitchFamily="2" charset="2"/>
              <a:buChar char="ü"/>
              <a:defRPr/>
            </a:pPr>
            <a:r>
              <a:rPr lang="pl-PL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Monitorowanie efektów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 KAOZ</a:t>
            </a:r>
            <a:endParaRPr lang="pl-PL" altLang="pl-PL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603250" y="1595438"/>
            <a:ext cx="8093075" cy="5008562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Poprawa wskaźników wykrywalności i leczenia chorób społecznych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Określenie ścieżek postępowania w częstszych problemach zdrowotnych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Koordynacja  opieki medycznej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Zaangażowanie pacjenta i jego rodziny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Praca zespołowa personelu medycznego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530475" y="6459538"/>
            <a:ext cx="4103688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 KAOZ c.d.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Przenoszenie kompetencji na najniższy efektywny poziom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Optymalizacja wykorzystania kompetencji personelu medycznego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Optymalizacja  efektywności kosztowej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Funkcjonalna integracja podmiotów medycznych   </a:t>
            </a:r>
          </a:p>
          <a:p>
            <a:pPr>
              <a:buFont typeface="Wingdings" pitchFamily="2" charset="2"/>
              <a:buChar char="ü"/>
              <a:defRPr/>
            </a:pP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Wyróżniki KAOZ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Równoległa  do modelu podstawowego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Tworzona  pod lokalne potrzeby i możliwości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wyboru przez świadczeniodawców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wyboru przez pacjentów 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Wyłączenia z  KAOZ </a:t>
            </a:r>
            <a:endParaRPr lang="pl-P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42325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   bez skierowania 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  o wyższym stopniu referencyjności  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   przyszpitalne 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l-PL" alt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KOZ nad pacjentami „szpitala domowego”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350</Words>
  <Application>Microsoft Office PowerPoint</Application>
  <PresentationFormat>Pokaz na ekranie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Aharoni</vt:lpstr>
      <vt:lpstr>Arial</vt:lpstr>
      <vt:lpstr>Calibri</vt:lpstr>
      <vt:lpstr>Cambria Math</vt:lpstr>
      <vt:lpstr>CommonBullets</vt:lpstr>
      <vt:lpstr>Wingdings</vt:lpstr>
      <vt:lpstr>Motyw pakietu Office</vt:lpstr>
      <vt:lpstr>Koordynowana Ambulatoryjna Opieka Zdrowotna    - od idei do wdrożeń  </vt:lpstr>
      <vt:lpstr>Doświadczenia Przychodni  BaltiMed „Abonament na zdrowie” 1994-1998</vt:lpstr>
      <vt:lpstr>Doświadczenia Pomorza  </vt:lpstr>
      <vt:lpstr>Prezentacja programu PowerPoint</vt:lpstr>
      <vt:lpstr>„Filary”  KAOZ</vt:lpstr>
      <vt:lpstr>Cele  KAOZ</vt:lpstr>
      <vt:lpstr>Cele  KAOZ c.d.</vt:lpstr>
      <vt:lpstr>Wyróżniki KAOZ</vt:lpstr>
      <vt:lpstr>Wyłączenia z  KAOZ </vt:lpstr>
      <vt:lpstr>Wdrożenia OK w Polsce - inicjatywa „odgórna” </vt:lpstr>
      <vt:lpstr>Pozostałe opracowania i wdrożenia w Polsce - inicjatywa „oddolna” </vt:lpstr>
      <vt:lpstr>  KAOZ w NT i DM t.2  </vt:lpstr>
      <vt:lpstr>Cele pilotażu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Gdy astma jest objawem zapalenia naczyń zalecenia rozpoznania i leczenia 2015</dc:title>
  <dc:creator>Ewa Jassem;Centrum</dc:creator>
  <cp:lastModifiedBy>Andrzej Zapaśnik</cp:lastModifiedBy>
  <cp:revision>122</cp:revision>
  <dcterms:created xsi:type="dcterms:W3CDTF">2015-08-13T10:55:26Z</dcterms:created>
  <dcterms:modified xsi:type="dcterms:W3CDTF">2016-05-08T22:29:22Z</dcterms:modified>
</cp:coreProperties>
</file>